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228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457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685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9144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11430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1371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1600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1828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与副标题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/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2" name="正文级别 1…"/>
          <p:cNvSpPr/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正文级别 1…"/>
          <p:cNvSpPr/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7" name="幻灯片编号"/>
          <p:cNvSpPr/>
          <p:nvPr>
            <p:ph type="sldNum" sz="quarter" idx="2"/>
          </p:nvPr>
        </p:nvSpPr>
        <p:spPr>
          <a:xfrm>
            <a:off x="6352794" y="9251950"/>
            <a:ext cx="299213" cy="3048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3 联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图像"/>
          <p:cNvSpPr/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图像"/>
          <p:cNvSpPr/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图像"/>
          <p:cNvSpPr/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幻灯片编号"/>
          <p:cNvSpPr/>
          <p:nvPr>
            <p:ph type="sldNum" sz="quarter" idx="2"/>
          </p:nvPr>
        </p:nvSpPr>
        <p:spPr>
          <a:xfrm>
            <a:off x="6352794" y="9251950"/>
            <a:ext cx="299213" cy="3048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2 联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图像"/>
          <p:cNvSpPr/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图像"/>
          <p:cNvSpPr/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幻灯片编号"/>
          <p:cNvSpPr/>
          <p:nvPr>
            <p:ph type="sldNum" sz="quarter" idx="2"/>
          </p:nvPr>
        </p:nvSpPr>
        <p:spPr>
          <a:xfrm>
            <a:off x="6349499" y="9251950"/>
            <a:ext cx="299213" cy="3048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— Johnny Appleseed"/>
          <p:cNvSpPr/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52" sz="26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— Johnny Appleseed</a:t>
            </a:r>
          </a:p>
        </p:txBody>
      </p:sp>
      <p:sp>
        <p:nvSpPr>
          <p:cNvPr id="124" name="在此键入引文。"/>
          <p:cNvSpPr/>
          <p:nvPr>
            <p:ph type="body" sz="quarter" idx="14"/>
          </p:nvPr>
        </p:nvSpPr>
        <p:spPr>
          <a:xfrm>
            <a:off x="673100" y="5245100"/>
            <a:ext cx="11658600" cy="11303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464" sz="58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 defTabSz="914400"/>
            <a:r>
              <a:t>在此键入引文。</a:t>
            </a:r>
          </a:p>
        </p:txBody>
      </p:sp>
      <p:sp>
        <p:nvSpPr>
          <p:cNvPr id="125" name="”"/>
          <p:cNvSpPr/>
          <p:nvPr>
            <p:ph type="body" sz="quarter" idx="15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26" name="“"/>
          <p:cNvSpPr/>
          <p:nvPr>
            <p:ph type="body" sz="quarter" idx="16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7" name="幻灯片编号"/>
          <p:cNvSpPr/>
          <p:nvPr>
            <p:ph type="sldNum" sz="quarter" idx="2"/>
          </p:nvPr>
        </p:nvSpPr>
        <p:spPr>
          <a:xfrm>
            <a:off x="6352794" y="9251950"/>
            <a:ext cx="299213" cy="3048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图像"/>
          <p:cNvSpPr/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幻灯片编号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/>
          <p:nvPr>
            <p:ph type="sldNum" sz="quarter" idx="2"/>
          </p:nvPr>
        </p:nvSpPr>
        <p:spPr>
          <a:xfrm>
            <a:off x="6352794" y="9251950"/>
            <a:ext cx="299213" cy="3048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（备选）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幻灯片编号"/>
          <p:cNvSpPr/>
          <p:nvPr>
            <p:ph type="sldNum" sz="quarter" idx="2"/>
          </p:nvPr>
        </p:nvSpPr>
        <p:spPr>
          <a:xfrm>
            <a:off x="6352794" y="9251950"/>
            <a:ext cx="299213" cy="3048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/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标题文本"/>
          <p:cNvSpPr/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148" sz="7400"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2" name="正文级别 1…"/>
          <p:cNvSpPr/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（备选）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图像"/>
          <p:cNvSpPr/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标题文本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2" name="正文级别 1…"/>
          <p:cNvSpPr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Baskerville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Baskerville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Baskerville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Baskerville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3" name="幻灯片编号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标题文本"/>
          <p:cNvSpPr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41" name="幻灯片编号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（备选）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/>
            </a:lvl1pPr>
          </a:lstStyle>
          <a:p>
            <a:pPr/>
            <a:r>
              <a:t>标题文本</a:t>
            </a:r>
          </a:p>
        </p:txBody>
      </p:sp>
      <p:sp>
        <p:nvSpPr>
          <p:cNvPr id="49" name="幻灯片编号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垂直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图像"/>
          <p:cNvSpPr/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标题文本"/>
          <p:cNvSpPr/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148" sz="7400"/>
            </a:lvl1pPr>
          </a:lstStyle>
          <a:p>
            <a:pPr/>
            <a:r>
              <a:t>标题文本</a:t>
            </a:r>
          </a:p>
        </p:txBody>
      </p:sp>
      <p:sp>
        <p:nvSpPr>
          <p:cNvPr id="58" name="正文级别 1…"/>
          <p:cNvSpPr/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Baskerville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Baskerville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Baskerville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Baskerville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" name="幻灯片编号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/>
          <p:nvPr>
            <p:ph type="body" sz="quarter" idx="13"/>
          </p:nvPr>
        </p:nvSpPr>
        <p:spPr>
          <a:xfrm>
            <a:off x="673100" y="1320800"/>
            <a:ext cx="11658600" cy="533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标题文本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8" name="幻灯片编号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/>
          <p:nvPr>
            <p:ph type="body" sz="quarter" idx="13"/>
          </p:nvPr>
        </p:nvSpPr>
        <p:spPr>
          <a:xfrm>
            <a:off x="673100" y="1320800"/>
            <a:ext cx="11658600" cy="533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标题文本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77" name="正文级别 1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8" name="幻灯片编号"/>
          <p:cNvSpPr/>
          <p:nvPr>
            <p:ph type="sldNum" sz="quarter" idx="2"/>
          </p:nvPr>
        </p:nvSpPr>
        <p:spPr>
          <a:xfrm>
            <a:off x="6352794" y="9251950"/>
            <a:ext cx="299213" cy="3048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图像"/>
          <p:cNvSpPr/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donec quis nunc"/>
          <p:cNvSpPr/>
          <p:nvPr>
            <p:ph type="body" sz="quarter" idx="14"/>
          </p:nvPr>
        </p:nvSpPr>
        <p:spPr>
          <a:xfrm>
            <a:off x="673100" y="1320800"/>
            <a:ext cx="11658600" cy="533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87" name="标题文本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88" name="正文级别 1…"/>
          <p:cNvSpPr/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pc="48" sz="2400"/>
            </a:lvl1pPr>
            <a:lvl2pPr>
              <a:spcBef>
                <a:spcPts val="2800"/>
              </a:spcBef>
              <a:defRPr spc="48" sz="2400"/>
            </a:lvl2pPr>
            <a:lvl3pPr>
              <a:spcBef>
                <a:spcPts val="2800"/>
              </a:spcBef>
              <a:defRPr spc="48" sz="2400"/>
            </a:lvl3pPr>
            <a:lvl4pPr>
              <a:spcBef>
                <a:spcPts val="2800"/>
              </a:spcBef>
              <a:defRPr spc="48" sz="2400"/>
            </a:lvl4pPr>
            <a:lvl5pPr>
              <a:spcBef>
                <a:spcPts val="2800"/>
              </a:spcBef>
              <a:defRPr spc="48"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9" name="幻灯片编号"/>
          <p:cNvSpPr/>
          <p:nvPr>
            <p:ph type="sldNum" sz="quarter" idx="2"/>
          </p:nvPr>
        </p:nvSpPr>
        <p:spPr>
          <a:xfrm>
            <a:off x="6352794" y="9251950"/>
            <a:ext cx="299213" cy="3048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/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/>
          <p:nvPr>
            <p:ph type="sldNum" sz="quarter" idx="2"/>
          </p:nvPr>
        </p:nvSpPr>
        <p:spPr>
          <a:xfrm>
            <a:off x="6352794" y="9250680"/>
            <a:ext cx="299213" cy="304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cap="all" spc="28" sz="1400">
                <a:solidFill>
                  <a:srgbClr val="9A958E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://www.cnblogs.com/xubenben/p/3359364.html" TargetMode="External"/><Relationship Id="rId3" Type="http://schemas.openxmlformats.org/officeDocument/2006/relationships/hyperlink" Target="http://blog.csdn.net/qq575787460/article/details/40866661" TargetMode="External"/><Relationship Id="rId4" Type="http://schemas.openxmlformats.org/officeDocument/2006/relationships/hyperlink" Target="http://www.itkeyword.com/doc/9616517912688594289/BNDM" TargetMode="Externa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blog.csdn.net/xinjiyuan97/article/details/53576678" TargetMode="Externa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://www.ruanyifeng.com/blog/2013/05/Knuth%E2%80%93Morris%E2%80%93Pratt_algorithm.html" TargetMode="External"/><Relationship Id="rId3" Type="http://schemas.openxmlformats.org/officeDocument/2006/relationships/hyperlink" Target="http://blog.csdn.net/yutianzuijin/article/details/11954939/" TargetMode="Externa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3" Type="http://schemas.openxmlformats.org/officeDocument/2006/relationships/hyperlink" Target="http://www.cppblog.com/mythit/archive/2009/04/21/80633.html" TargetMode="External"/><Relationship Id="rId4" Type="http://schemas.openxmlformats.org/officeDocument/2006/relationships/hyperlink" Target="http://blog.csdn.net/niushuai666/article/details/7002823" TargetMode="Externa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cnblogs.com/xFreedom/archive/2011/05/16/2048037.html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暑期算法培训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暑期算法培训</a:t>
            </a:r>
          </a:p>
        </p:txBody>
      </p:sp>
      <p:sp>
        <p:nvSpPr>
          <p:cNvPr id="159" name="辛济远"/>
          <p:cNvSpPr/>
          <p:nvPr>
            <p:ph type="subTitle" sz="quarter" idx="1"/>
          </p:nvPr>
        </p:nvSpPr>
        <p:spPr>
          <a:xfrm>
            <a:off x="673100" y="5676900"/>
            <a:ext cx="11658600" cy="1778000"/>
          </a:xfrm>
          <a:prstGeom prst="rect">
            <a:avLst/>
          </a:prstGeom>
        </p:spPr>
        <p:txBody>
          <a:bodyPr/>
          <a:lstStyle/>
          <a:p>
            <a:pPr/>
            <a:r>
              <a:t>辛济远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HDU 1711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HDU 1711</a:t>
            </a:r>
          </a:p>
          <a:p>
            <a:pPr/>
            <a:r>
              <a:t>HDU 2594</a:t>
            </a:r>
          </a:p>
          <a:p>
            <a:pPr/>
            <a:r>
              <a:t>洛谷 KMP模版</a:t>
            </a:r>
          </a:p>
          <a:p>
            <a:pPr/>
            <a:r>
              <a:t>HDU 2222</a:t>
            </a:r>
          </a:p>
          <a:p>
            <a:pPr/>
            <a:r>
              <a:t>HDU 2243</a:t>
            </a:r>
          </a:p>
          <a:p>
            <a:pPr/>
            <a:r>
              <a:t>洛谷 AC自动机（两道）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【补充】其他字符串匹配算法"/>
          <p:cNvSpPr/>
          <p:nvPr>
            <p:ph type="title"/>
          </p:nvPr>
        </p:nvSpPr>
        <p:spPr>
          <a:xfrm>
            <a:off x="673100" y="590549"/>
            <a:ext cx="11658601" cy="749301"/>
          </a:xfrm>
          <a:prstGeom prst="rect">
            <a:avLst/>
          </a:prstGeom>
        </p:spPr>
        <p:txBody>
          <a:bodyPr/>
          <a:lstStyle>
            <a:lvl1pPr defTabSz="416052">
              <a:defRPr spc="72" sz="3640"/>
            </a:lvl1pPr>
          </a:lstStyle>
          <a:p>
            <a:pPr/>
            <a:r>
              <a:t>【补充】其他字符串匹配算法</a:t>
            </a:r>
          </a:p>
        </p:txBody>
      </p:sp>
      <p:sp>
        <p:nvSpPr>
          <p:cNvPr id="204" name="BF算法（朴素、暴力匹配算法）…"/>
          <p:cNvSpPr/>
          <p:nvPr>
            <p:ph type="body" idx="1"/>
          </p:nvPr>
        </p:nvSpPr>
        <p:spPr>
          <a:xfrm>
            <a:off x="1144929" y="2461956"/>
            <a:ext cx="11159874" cy="4829688"/>
          </a:xfrm>
          <a:prstGeom prst="rect">
            <a:avLst/>
          </a:prstGeom>
        </p:spPr>
        <p:txBody>
          <a:bodyPr/>
          <a:lstStyle/>
          <a:p>
            <a:pPr/>
            <a:r>
              <a:t>BF算法（朴素、暴力匹配算法）</a:t>
            </a:r>
          </a:p>
          <a:p>
            <a:pPr/>
            <a:r>
              <a:t>BM算法 </a:t>
            </a:r>
            <a:r>
              <a:rPr u="sng">
                <a:hlinkClick r:id="rId2" invalidUrl="" action="" tgtFrame="" tooltip="" history="1" highlightClick="0" endSnd="0"/>
              </a:rPr>
              <a:t>http://www.cnblogs.com/xubenben/p/3359364.html</a:t>
            </a:r>
          </a:p>
          <a:p>
            <a:pPr/>
            <a:r>
              <a:t>Sunday算法 </a:t>
            </a:r>
            <a:r>
              <a:rPr u="sng">
                <a:hlinkClick r:id="rId3" invalidUrl="" action="" tgtFrame="" tooltip="" history="1" highlightClick="0" endSnd="0"/>
              </a:rPr>
              <a:t>http://blog.csdn.net/qq575787460/article/details/40866661</a:t>
            </a:r>
          </a:p>
          <a:p>
            <a:pPr/>
            <a:r>
              <a:t>BNDM算法 </a:t>
            </a:r>
            <a:r>
              <a:rPr u="sng">
                <a:hlinkClick r:id="rId4" invalidUrl="" action="" tgtFrame="" tooltip="" history="1" highlightClick="0" endSnd="0"/>
              </a:rPr>
              <a:t>http://www.itkeyword.com/doc/9616517912688594289/BNDM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8月5日"/>
          <p:cNvSpPr/>
          <p:nvPr>
            <p:ph type="title"/>
          </p:nvPr>
        </p:nvSpPr>
        <p:spPr>
          <a:xfrm>
            <a:off x="673100" y="169333"/>
            <a:ext cx="11658600" cy="3568701"/>
          </a:xfrm>
          <a:prstGeom prst="rect">
            <a:avLst/>
          </a:prstGeom>
        </p:spPr>
        <p:txBody>
          <a:bodyPr/>
          <a:lstStyle>
            <a:lvl1pPr>
              <a:defRPr>
                <a:latin typeface="Weibei-SC-Bold"/>
                <a:ea typeface="Weibei-SC-Bold"/>
                <a:cs typeface="Weibei-SC-Bold"/>
                <a:sym typeface="Weibei-SC-Bold"/>
              </a:defRPr>
            </a:lvl1pPr>
          </a:lstStyle>
          <a:p>
            <a:pPr/>
            <a:r>
              <a:t>8月5日</a:t>
            </a:r>
          </a:p>
        </p:txBody>
      </p:sp>
      <p:sp>
        <p:nvSpPr>
          <p:cNvPr id="207" name="前缀（后缀）和数组…"/>
          <p:cNvSpPr/>
          <p:nvPr/>
        </p:nvSpPr>
        <p:spPr>
          <a:xfrm>
            <a:off x="2502065" y="3337695"/>
            <a:ext cx="8000670" cy="486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cap="all" spc="215" sz="5400">
                <a:solidFill>
                  <a:srgbClr val="000000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前缀（后缀）和数组</a:t>
            </a:r>
          </a:p>
          <a:p>
            <a:pPr>
              <a:defRPr cap="all" spc="215" sz="5400">
                <a:solidFill>
                  <a:srgbClr val="000000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树状数组</a:t>
            </a:r>
          </a:p>
          <a:p>
            <a:pPr>
              <a:defRPr cap="all" spc="215" sz="5400">
                <a:solidFill>
                  <a:srgbClr val="000000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线段树</a:t>
            </a:r>
          </a:p>
          <a:p>
            <a:pPr>
              <a:defRPr cap="all" spc="215" sz="5400">
                <a:solidFill>
                  <a:srgbClr val="000000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二叉查找树</a:t>
            </a:r>
          </a:p>
          <a:p>
            <a:pPr>
              <a:defRPr cap="all" spc="215" sz="5400">
                <a:solidFill>
                  <a:srgbClr val="000000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STL库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前缀（后缀）和数组"/>
          <p:cNvSpPr/>
          <p:nvPr>
            <p:ph type="title"/>
          </p:nvPr>
        </p:nvSpPr>
        <p:spPr>
          <a:xfrm>
            <a:off x="605482" y="702157"/>
            <a:ext cx="11793837" cy="1092518"/>
          </a:xfrm>
          <a:prstGeom prst="rect">
            <a:avLst/>
          </a:prstGeom>
        </p:spPr>
        <p:txBody>
          <a:bodyPr/>
          <a:lstStyle>
            <a:lvl1pPr defTabSz="242315">
              <a:defRPr spc="110" sz="5511">
                <a:latin typeface="Weibei-SC-Bold"/>
                <a:ea typeface="Weibei-SC-Bold"/>
                <a:cs typeface="Weibei-SC-Bold"/>
                <a:sym typeface="Weibei-SC-Bold"/>
              </a:defRPr>
            </a:lvl1pPr>
          </a:lstStyle>
          <a:p>
            <a:pPr/>
            <a:r>
              <a:t>前缀（后缀）和数组</a:t>
            </a:r>
          </a:p>
        </p:txBody>
      </p:sp>
      <p:graphicFrame>
        <p:nvGraphicFramePr>
          <p:cNvPr id="210" name="表格"/>
          <p:cNvGraphicFramePr/>
          <p:nvPr/>
        </p:nvGraphicFramePr>
        <p:xfrm>
          <a:off x="673100" y="2711982"/>
          <a:ext cx="11658601" cy="89815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070769"/>
                <a:gridCol w="982638"/>
                <a:gridCol w="1667972"/>
                <a:gridCol w="2420398"/>
                <a:gridCol w="3253361"/>
                <a:gridCol w="500667"/>
                <a:gridCol w="1762792"/>
              </a:tblGrid>
              <a:tr h="449078"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index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…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449078"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value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s[1]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s[1]+s[2]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s[1]+s[2]+s[3]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s[1]+s[2]+s[3]+s[4]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2200">
                          <a:sym typeface="Avenir Next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s[1]+…+s[n]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11" name="构造"/>
          <p:cNvSpPr/>
          <p:nvPr/>
        </p:nvSpPr>
        <p:spPr>
          <a:xfrm>
            <a:off x="327772" y="1846928"/>
            <a:ext cx="137922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cap="all" spc="79" sz="4000">
                <a:solidFill>
                  <a:srgbClr val="000000"/>
                </a:solidFill>
                <a:latin typeface="Baoli SC Regular"/>
                <a:ea typeface="Baoli SC Regular"/>
                <a:cs typeface="Baoli SC Regular"/>
                <a:sym typeface="Baoli SC Regular"/>
              </a:defRPr>
            </a:pPr>
            <a:r>
              <a:t>构造</a:t>
            </a:r>
          </a:p>
        </p:txBody>
      </p:sp>
      <p:sp>
        <p:nvSpPr>
          <p:cNvPr id="212" name="查询"/>
          <p:cNvSpPr/>
          <p:nvPr/>
        </p:nvSpPr>
        <p:spPr>
          <a:xfrm>
            <a:off x="327772" y="4207947"/>
            <a:ext cx="137922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cap="all" spc="79" sz="4000">
                <a:solidFill>
                  <a:srgbClr val="000000"/>
                </a:solidFill>
                <a:latin typeface="Baoli SC Regular"/>
                <a:ea typeface="Baoli SC Regular"/>
                <a:cs typeface="Baoli SC Regular"/>
                <a:sym typeface="Baoli SC Regular"/>
              </a:defRPr>
            </a:pPr>
            <a:r>
              <a:t>查询</a:t>
            </a:r>
          </a:p>
        </p:txBody>
      </p:sp>
      <p:sp>
        <p:nvSpPr>
          <p:cNvPr id="213" name="查询s[n]+…+s[m](n &lt;= m)的值，等价于计算v[m] - v[n - 1]。"/>
          <p:cNvSpPr/>
          <p:nvPr/>
        </p:nvSpPr>
        <p:spPr>
          <a:xfrm>
            <a:off x="1589176" y="5303977"/>
            <a:ext cx="9826448" cy="618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spcBef>
                <a:spcPts val="3400"/>
              </a:spcBef>
              <a:defRPr spc="56" sz="2800"/>
            </a:lvl1pPr>
          </a:lstStyle>
          <a:p>
            <a:pPr/>
            <a:r>
              <a:t>查询s[n]+…+s[m](n &lt;= m)的值，等价于计算v[m] - v[n - 1]。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树状数组"/>
          <p:cNvSpPr/>
          <p:nvPr>
            <p:ph type="title"/>
          </p:nvPr>
        </p:nvSpPr>
        <p:spPr>
          <a:xfrm>
            <a:off x="4828361" y="633948"/>
            <a:ext cx="3348078" cy="1395418"/>
          </a:xfrm>
          <a:prstGeom prst="rect">
            <a:avLst/>
          </a:prstGeom>
        </p:spPr>
        <p:txBody>
          <a:bodyPr/>
          <a:lstStyle>
            <a:lvl1pPr defTabSz="182880">
              <a:defRPr spc="115" sz="5760">
                <a:latin typeface="Weibei-SC-Bold"/>
                <a:ea typeface="Weibei-SC-Bold"/>
                <a:cs typeface="Weibei-SC-Bold"/>
                <a:sym typeface="Weibei-SC-Bold"/>
              </a:defRPr>
            </a:lvl1pPr>
          </a:lstStyle>
          <a:p>
            <a:pPr/>
            <a:r>
              <a:t>树状数组</a:t>
            </a:r>
          </a:p>
        </p:txBody>
      </p:sp>
      <p:sp>
        <p:nvSpPr>
          <p:cNvPr id="216" name="修改操作 add(int x);…"/>
          <p:cNvSpPr/>
          <p:nvPr>
            <p:ph type="body" sz="quarter" idx="1"/>
          </p:nvPr>
        </p:nvSpPr>
        <p:spPr>
          <a:xfrm>
            <a:off x="4054755" y="1925331"/>
            <a:ext cx="4895290" cy="1655378"/>
          </a:xfrm>
          <a:prstGeom prst="rect">
            <a:avLst/>
          </a:prstGeom>
        </p:spPr>
        <p:txBody>
          <a:bodyPr anchor="ctr"/>
          <a:lstStyle/>
          <a:p>
            <a:pPr marL="160019" indent="-160019" algn="l" defTabSz="192023">
              <a:spcBef>
                <a:spcPts val="1400"/>
              </a:spcBef>
              <a:buClr>
                <a:srgbClr val="9A958E"/>
              </a:buClr>
              <a:buSzPct val="75000"/>
              <a:buChar char="•"/>
              <a:defRPr cap="none" spc="60" sz="3024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rPr>
                <a:latin typeface="Baoli SC Regular"/>
                <a:ea typeface="Baoli SC Regular"/>
                <a:cs typeface="Baoli SC Regular"/>
                <a:sym typeface="Baoli SC Regular"/>
              </a:rPr>
              <a:t>修改操作</a:t>
            </a:r>
            <a:r>
              <a:t> add(int x);</a:t>
            </a:r>
          </a:p>
          <a:p>
            <a:pPr marL="160019" indent="-160019" algn="l" defTabSz="192023">
              <a:spcBef>
                <a:spcPts val="1400"/>
              </a:spcBef>
              <a:buClr>
                <a:srgbClr val="9A958E"/>
              </a:buClr>
              <a:buSzPct val="75000"/>
              <a:buChar char="•"/>
              <a:defRPr cap="none" spc="60" sz="3024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rPr>
                <a:latin typeface="Baoli SC Regular"/>
                <a:ea typeface="Baoli SC Regular"/>
                <a:cs typeface="Baoli SC Regular"/>
                <a:sym typeface="Baoli SC Regular"/>
              </a:rPr>
              <a:t>求和操作</a:t>
            </a:r>
            <a:r>
              <a:t> sum(int x, int y);</a:t>
            </a:r>
          </a:p>
        </p:txBody>
      </p:sp>
      <p:pic>
        <p:nvPicPr>
          <p:cNvPr id="217" name="20161211232338657.png" descr="20161211232338657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15735"/>
          <a:stretch>
            <a:fillRect/>
          </a:stretch>
        </p:blipFill>
        <p:spPr>
          <a:xfrm>
            <a:off x="933251" y="3574388"/>
            <a:ext cx="11138361" cy="58325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lowbit函数"/>
          <p:cNvSpPr/>
          <p:nvPr>
            <p:ph type="title"/>
          </p:nvPr>
        </p:nvSpPr>
        <p:spPr>
          <a:xfrm>
            <a:off x="673100" y="1212850"/>
            <a:ext cx="11658600" cy="749301"/>
          </a:xfrm>
          <a:prstGeom prst="rect">
            <a:avLst/>
          </a:prstGeom>
        </p:spPr>
        <p:txBody>
          <a:bodyPr/>
          <a:lstStyle>
            <a:lvl1pPr defTabSz="416052">
              <a:defRPr spc="72" sz="3640"/>
            </a:lvl1pPr>
          </a:lstStyle>
          <a:p>
            <a:pPr/>
            <a:r>
              <a:t>lowbit函数</a:t>
            </a:r>
          </a:p>
        </p:txBody>
      </p:sp>
      <p:sp>
        <p:nvSpPr>
          <p:cNvPr id="220" name="int lowbit(int x) {…"/>
          <p:cNvSpPr/>
          <p:nvPr/>
        </p:nvSpPr>
        <p:spPr>
          <a:xfrm>
            <a:off x="4159021" y="2381250"/>
            <a:ext cx="4686758" cy="3246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spcBef>
                <a:spcPts val="3400"/>
              </a:spcBef>
              <a:defRPr spc="56" sz="28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445588"/>
                </a:solidFill>
              </a:rPr>
              <a:t>int</a:t>
            </a:r>
            <a:r>
              <a:rPr>
                <a:solidFill>
                  <a:srgbClr val="333333"/>
                </a:solidFill>
              </a:rPr>
              <a:t> </a:t>
            </a:r>
            <a:r>
              <a:t>lowbit</a:t>
            </a:r>
            <a:r>
              <a:rPr>
                <a:solidFill>
                  <a:srgbClr val="333333"/>
                </a:solidFill>
              </a:rPr>
              <a:t>(</a:t>
            </a:r>
            <a:r>
              <a:rPr>
                <a:solidFill>
                  <a:srgbClr val="445588"/>
                </a:solidFill>
              </a:rPr>
              <a:t>int</a:t>
            </a:r>
            <a:r>
              <a:rPr>
                <a:solidFill>
                  <a:srgbClr val="333333"/>
                </a:solidFill>
              </a:rPr>
              <a:t> x) {</a:t>
            </a:r>
            <a:endParaRPr>
              <a:solidFill>
                <a:srgbClr val="333333"/>
              </a:solidFill>
            </a:endParaRPr>
          </a:p>
          <a:p>
            <a:pPr algn="l">
              <a:spcBef>
                <a:spcPts val="3400"/>
              </a:spcBef>
              <a:defRPr spc="56" sz="2800"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000000"/>
                </a:solidFill>
              </a:rPr>
              <a:t>return</a:t>
            </a:r>
            <a:r>
              <a:t> x &amp; -x;</a:t>
            </a:r>
          </a:p>
          <a:p>
            <a:pPr algn="l">
              <a:spcBef>
                <a:spcPts val="3400"/>
              </a:spcBef>
              <a:defRPr spc="56" sz="2800">
                <a:latin typeface="Monaco"/>
                <a:ea typeface="Monaco"/>
                <a:cs typeface="Monaco"/>
                <a:sym typeface="Monaco"/>
              </a:defRPr>
            </a:pPr>
            <a:r>
              <a:t> }</a:t>
            </a:r>
          </a:p>
        </p:txBody>
      </p:sp>
      <p:sp>
        <p:nvSpPr>
          <p:cNvPr id="221" name="参考：算法竞赛训练指南…"/>
          <p:cNvSpPr/>
          <p:nvPr/>
        </p:nvSpPr>
        <p:spPr>
          <a:xfrm>
            <a:off x="2490622" y="6783916"/>
            <a:ext cx="8023556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参考：算法竞赛训练指南</a:t>
            </a:r>
          </a:p>
          <a:p>
            <a:pPr/>
            <a:r>
              <a:rPr u="sng">
                <a:hlinkClick r:id="rId2" invalidUrl="" action="" tgtFrame="" tooltip="" history="1" highlightClick="0" endSnd="0"/>
              </a:rPr>
              <a:t>http://blog.csdn.net/xinjiyuan97/article/details/53576678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线段树"/>
          <p:cNvSpPr/>
          <p:nvPr>
            <p:ph type="title"/>
          </p:nvPr>
        </p:nvSpPr>
        <p:spPr>
          <a:xfrm>
            <a:off x="605482" y="418941"/>
            <a:ext cx="11793837" cy="1092518"/>
          </a:xfrm>
          <a:prstGeom prst="rect">
            <a:avLst/>
          </a:prstGeom>
        </p:spPr>
        <p:txBody>
          <a:bodyPr/>
          <a:lstStyle>
            <a:lvl1pPr defTabSz="242315">
              <a:defRPr spc="110" sz="5511">
                <a:latin typeface="Weibei-SC-Bold"/>
                <a:ea typeface="Weibei-SC-Bold"/>
                <a:cs typeface="Weibei-SC-Bold"/>
                <a:sym typeface="Weibei-SC-Bold"/>
              </a:defRPr>
            </a:lvl1pPr>
          </a:lstStyle>
          <a:p>
            <a:pPr/>
            <a:r>
              <a:t>线段树</a:t>
            </a:r>
          </a:p>
        </p:txBody>
      </p:sp>
      <p:sp>
        <p:nvSpPr>
          <p:cNvPr id="224" name="功能"/>
          <p:cNvSpPr/>
          <p:nvPr/>
        </p:nvSpPr>
        <p:spPr>
          <a:xfrm>
            <a:off x="5812790" y="2879861"/>
            <a:ext cx="137922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cap="all" spc="79" sz="4000">
                <a:solidFill>
                  <a:srgbClr val="000000"/>
                </a:solidFill>
                <a:latin typeface="Baoli SC Regular"/>
                <a:ea typeface="Baoli SC Regular"/>
                <a:cs typeface="Baoli SC Regular"/>
                <a:sym typeface="Baoli SC Regular"/>
              </a:defRPr>
            </a:pPr>
            <a:r>
              <a:t>功能</a:t>
            </a:r>
          </a:p>
        </p:txBody>
      </p:sp>
      <p:sp>
        <p:nvSpPr>
          <p:cNvPr id="225" name="修改操作 add(int x);…"/>
          <p:cNvSpPr/>
          <p:nvPr>
            <p:ph type="body" sz="half" idx="1"/>
          </p:nvPr>
        </p:nvSpPr>
        <p:spPr>
          <a:xfrm>
            <a:off x="1994114" y="3993085"/>
            <a:ext cx="9016572" cy="3985564"/>
          </a:xfrm>
          <a:prstGeom prst="rect">
            <a:avLst/>
          </a:prstGeom>
        </p:spPr>
        <p:txBody>
          <a:bodyPr anchor="ctr"/>
          <a:lstStyle/>
          <a:p>
            <a:pPr marL="186690" indent="-186690" defTabSz="224027">
              <a:spcBef>
                <a:spcPts val="1600"/>
              </a:spcBef>
              <a:defRPr spc="70" sz="3528"/>
            </a:pPr>
            <a:r>
              <a:rPr>
                <a:latin typeface="Baoli SC Regular"/>
                <a:ea typeface="Baoli SC Regular"/>
                <a:cs typeface="Baoli SC Regular"/>
                <a:sym typeface="Baoli SC Regular"/>
              </a:rPr>
              <a:t>修改操作</a:t>
            </a:r>
            <a:r>
              <a:t>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add(int x);</a:t>
            </a:r>
            <a:endParaRPr>
              <a:latin typeface="Monaco"/>
              <a:ea typeface="Monaco"/>
              <a:cs typeface="Monaco"/>
              <a:sym typeface="Monaco"/>
            </a:endParaRPr>
          </a:p>
          <a:p>
            <a:pPr marL="186690" indent="-186690" defTabSz="224027">
              <a:spcBef>
                <a:spcPts val="1600"/>
              </a:spcBef>
              <a:defRPr spc="70" sz="3528"/>
            </a:pPr>
            <a:r>
              <a:rPr>
                <a:latin typeface="Baoli SC Regular"/>
                <a:ea typeface="Baoli SC Regular"/>
                <a:cs typeface="Baoli SC Regular"/>
                <a:sym typeface="Baoli SC Regular"/>
              </a:rPr>
              <a:t>询问操作</a:t>
            </a:r>
            <a:r>
              <a:t>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query(int x, int y);</a:t>
            </a:r>
            <a:r>
              <a:rPr>
                <a:latin typeface="Baoli SC Regular"/>
                <a:ea typeface="Baoli SC Regular"/>
                <a:cs typeface="Baoli SC Regular"/>
                <a:sym typeface="Baoli SC Regular"/>
              </a:rPr>
              <a:t>（包括询问最大值、和、最小值）</a:t>
            </a:r>
            <a:endParaRPr>
              <a:latin typeface="Baoli SC Regular"/>
              <a:ea typeface="Baoli SC Regular"/>
              <a:cs typeface="Baoli SC Regular"/>
              <a:sym typeface="Baoli SC Regular"/>
            </a:endParaRPr>
          </a:p>
          <a:p>
            <a:pPr marL="186690" indent="-186690" defTabSz="224027">
              <a:spcBef>
                <a:spcPts val="1600"/>
              </a:spcBef>
              <a:defRPr spc="70" sz="3528"/>
            </a:pPr>
            <a:r>
              <a:rPr>
                <a:latin typeface="Baoli SC Regular"/>
                <a:ea typeface="Baoli SC Regular"/>
                <a:cs typeface="Baoli SC Regular"/>
                <a:sym typeface="Baoli SC Regular"/>
              </a:rPr>
              <a:t>段修改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set(int x, int y);</a:t>
            </a:r>
            <a:endParaRPr>
              <a:latin typeface="Monaco"/>
              <a:ea typeface="Monaco"/>
              <a:cs typeface="Monaco"/>
              <a:sym typeface="Monaco"/>
            </a:endParaRPr>
          </a:p>
          <a:p>
            <a:pPr marL="186690" indent="-186690" defTabSz="224027">
              <a:spcBef>
                <a:spcPts val="1600"/>
              </a:spcBef>
              <a:defRPr spc="70" sz="3528"/>
            </a:pPr>
            <a:r>
              <a:rPr>
                <a:latin typeface="Baoli SC Regular"/>
                <a:ea typeface="Baoli SC Regular"/>
                <a:cs typeface="Baoli SC Regular"/>
                <a:sym typeface="Baoli SC Regular"/>
              </a:rPr>
              <a:t>段修改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add(int x, int y, int v)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线段树的表示"/>
          <p:cNvSpPr/>
          <p:nvPr/>
        </p:nvSpPr>
        <p:spPr>
          <a:xfrm>
            <a:off x="4776470" y="1181100"/>
            <a:ext cx="345186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cap="all" spc="79" sz="4000">
                <a:solidFill>
                  <a:srgbClr val="000000"/>
                </a:solidFill>
                <a:latin typeface="Baoli SC Regular"/>
                <a:ea typeface="Baoli SC Regular"/>
                <a:cs typeface="Baoli SC Regular"/>
                <a:sym typeface="Baoli SC Regular"/>
              </a:defRPr>
            </a:pPr>
            <a:r>
              <a:t>线段树的表示</a:t>
            </a:r>
          </a:p>
        </p:txBody>
      </p:sp>
      <p:pic>
        <p:nvPicPr>
          <p:cNvPr id="228" name="1009519-20160914003935102-673074862.png" descr="1009519-20160914003935102-673074862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756"/>
          <a:stretch>
            <a:fillRect/>
          </a:stretch>
        </p:blipFill>
        <p:spPr>
          <a:xfrm>
            <a:off x="1608335" y="2296029"/>
            <a:ext cx="9788024" cy="4162559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根结点s[1]…"/>
          <p:cNvSpPr/>
          <p:nvPr>
            <p:ph type="body" sz="quarter" idx="1"/>
          </p:nvPr>
        </p:nvSpPr>
        <p:spPr>
          <a:xfrm>
            <a:off x="1899559" y="6760583"/>
            <a:ext cx="9205682" cy="1764056"/>
          </a:xfrm>
          <a:prstGeom prst="rect">
            <a:avLst/>
          </a:prstGeom>
        </p:spPr>
        <p:txBody>
          <a:bodyPr anchor="ctr"/>
          <a:lstStyle/>
          <a:p>
            <a:pPr marL="152400" indent="-152400" defTabSz="182880">
              <a:spcBef>
                <a:spcPts val="1300"/>
              </a:spcBef>
              <a:defRPr spc="57" sz="2880"/>
            </a:pPr>
            <a:r>
              <a:rPr>
                <a:latin typeface="Baoli SC Regular"/>
                <a:ea typeface="Baoli SC Regular"/>
                <a:cs typeface="Baoli SC Regular"/>
                <a:sym typeface="Baoli SC Regular"/>
              </a:rPr>
              <a:t>根结点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s[1]</a:t>
            </a:r>
            <a:endParaRPr>
              <a:latin typeface="Monaco"/>
              <a:ea typeface="Monaco"/>
              <a:cs typeface="Monaco"/>
              <a:sym typeface="Monaco"/>
            </a:endParaRPr>
          </a:p>
          <a:p>
            <a:pPr marL="152400" indent="-152400" defTabSz="182880">
              <a:spcBef>
                <a:spcPts val="1300"/>
              </a:spcBef>
              <a:defRPr spc="57" sz="2880"/>
            </a:pPr>
            <a:r>
              <a:rPr>
                <a:latin typeface="Baoli SC Regular"/>
                <a:ea typeface="Baoli SC Regular"/>
                <a:cs typeface="Baoli SC Regular"/>
                <a:sym typeface="Baoli SC Regular"/>
              </a:rPr>
              <a:t> 父节点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s[n]</a:t>
            </a:r>
            <a:r>
              <a:rPr>
                <a:latin typeface="Baoli SC Regular"/>
                <a:ea typeface="Baoli SC Regular"/>
                <a:cs typeface="Baoli SC Regular"/>
                <a:sym typeface="Baoli SC Regular"/>
              </a:rPr>
              <a:t>,左子节点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s[2n]</a:t>
            </a:r>
            <a:r>
              <a:rPr>
                <a:latin typeface="Baoli SC Regular"/>
                <a:ea typeface="Baoli SC Regular"/>
                <a:cs typeface="Baoli SC Regular"/>
                <a:sym typeface="Baoli SC Regular"/>
              </a:rPr>
              <a:t>，右子节点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s[2n + 1]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二叉查找树"/>
          <p:cNvSpPr/>
          <p:nvPr>
            <p:ph type="title"/>
          </p:nvPr>
        </p:nvSpPr>
        <p:spPr>
          <a:xfrm>
            <a:off x="4268701" y="667815"/>
            <a:ext cx="4467398" cy="1395417"/>
          </a:xfrm>
          <a:prstGeom prst="rect">
            <a:avLst/>
          </a:prstGeom>
        </p:spPr>
        <p:txBody>
          <a:bodyPr/>
          <a:lstStyle>
            <a:lvl1pPr defTabSz="182880">
              <a:defRPr spc="115" sz="5760">
                <a:latin typeface="Weibei-SC-Bold"/>
                <a:ea typeface="Weibei-SC-Bold"/>
                <a:cs typeface="Weibei-SC-Bold"/>
                <a:sym typeface="Weibei-SC-Bold"/>
              </a:defRPr>
            </a:lvl1pPr>
          </a:lstStyle>
          <a:p>
            <a:pPr/>
            <a:r>
              <a:t>二叉查找树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8月6日"/>
          <p:cNvSpPr/>
          <p:nvPr>
            <p:ph type="title"/>
          </p:nvPr>
        </p:nvSpPr>
        <p:spPr>
          <a:xfrm>
            <a:off x="673100" y="169333"/>
            <a:ext cx="11658600" cy="3568701"/>
          </a:xfrm>
          <a:prstGeom prst="rect">
            <a:avLst/>
          </a:prstGeom>
        </p:spPr>
        <p:txBody>
          <a:bodyPr/>
          <a:lstStyle>
            <a:lvl1pPr>
              <a:defRPr>
                <a:latin typeface="Weibei-SC-Bold"/>
                <a:ea typeface="Weibei-SC-Bold"/>
                <a:cs typeface="Weibei-SC-Bold"/>
                <a:sym typeface="Weibei-SC-Bold"/>
              </a:defRPr>
            </a:lvl1pPr>
          </a:lstStyle>
          <a:p>
            <a:pPr/>
            <a:r>
              <a:t>8月6日</a:t>
            </a:r>
          </a:p>
        </p:txBody>
      </p:sp>
      <p:sp>
        <p:nvSpPr>
          <p:cNvPr id="234" name="二叉平衡树*和treap树…"/>
          <p:cNvSpPr/>
          <p:nvPr/>
        </p:nvSpPr>
        <p:spPr>
          <a:xfrm>
            <a:off x="2471825" y="3397250"/>
            <a:ext cx="8061150" cy="391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cap="all" spc="215" sz="5400">
                <a:solidFill>
                  <a:srgbClr val="000000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二叉平衡树*和treap树</a:t>
            </a:r>
          </a:p>
          <a:p>
            <a:pPr>
              <a:defRPr cap="all" spc="215" sz="5400">
                <a:solidFill>
                  <a:srgbClr val="000000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快速幂</a:t>
            </a:r>
          </a:p>
          <a:p>
            <a:pPr>
              <a:defRPr cap="all" spc="215" sz="5400">
                <a:solidFill>
                  <a:srgbClr val="000000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二分答案</a:t>
            </a:r>
          </a:p>
          <a:p>
            <a:pPr>
              <a:defRPr cap="all" spc="215" sz="5400">
                <a:solidFill>
                  <a:srgbClr val="000000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*启发式搜索（A*算法）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8月4日"/>
          <p:cNvSpPr/>
          <p:nvPr>
            <p:ph type="title"/>
          </p:nvPr>
        </p:nvSpPr>
        <p:spPr>
          <a:xfrm>
            <a:off x="673099" y="169333"/>
            <a:ext cx="11658601" cy="3568701"/>
          </a:xfrm>
          <a:prstGeom prst="rect">
            <a:avLst/>
          </a:prstGeom>
        </p:spPr>
        <p:txBody>
          <a:bodyPr/>
          <a:lstStyle>
            <a:lvl1pPr>
              <a:defRPr>
                <a:latin typeface="Weibei-SC-Bold"/>
                <a:ea typeface="Weibei-SC-Bold"/>
                <a:cs typeface="Weibei-SC-Bold"/>
                <a:sym typeface="Weibei-SC-Bold"/>
              </a:defRPr>
            </a:lvl1pPr>
          </a:lstStyle>
          <a:p>
            <a:pPr/>
            <a:r>
              <a:t>8月4日</a:t>
            </a:r>
          </a:p>
        </p:txBody>
      </p:sp>
      <p:sp>
        <p:nvSpPr>
          <p:cNvPr id="162" name="KMP算法…"/>
          <p:cNvSpPr/>
          <p:nvPr/>
        </p:nvSpPr>
        <p:spPr>
          <a:xfrm>
            <a:off x="3106924" y="3566583"/>
            <a:ext cx="6790952" cy="391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cap="all" spc="215" sz="5400">
                <a:solidFill>
                  <a:srgbClr val="000000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KMP算法</a:t>
            </a:r>
          </a:p>
          <a:p>
            <a:pPr>
              <a:defRPr cap="all" spc="215" sz="5400">
                <a:solidFill>
                  <a:srgbClr val="000000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字典树</a:t>
            </a:r>
          </a:p>
          <a:p>
            <a:pPr>
              <a:defRPr cap="all" spc="215" sz="5400">
                <a:solidFill>
                  <a:srgbClr val="000000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AC自动机</a:t>
            </a:r>
          </a:p>
          <a:p>
            <a:pPr>
              <a:defRPr cap="all" spc="215" sz="5400">
                <a:solidFill>
                  <a:srgbClr val="000000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cstring和stl库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8月7日"/>
          <p:cNvSpPr/>
          <p:nvPr>
            <p:ph type="title"/>
          </p:nvPr>
        </p:nvSpPr>
        <p:spPr>
          <a:xfrm>
            <a:off x="673100" y="169333"/>
            <a:ext cx="11658600" cy="3568701"/>
          </a:xfrm>
          <a:prstGeom prst="rect">
            <a:avLst/>
          </a:prstGeom>
        </p:spPr>
        <p:txBody>
          <a:bodyPr/>
          <a:lstStyle>
            <a:lvl1pPr>
              <a:defRPr>
                <a:latin typeface="Weibei-SC-Bold"/>
                <a:ea typeface="Weibei-SC-Bold"/>
                <a:cs typeface="Weibei-SC-Bold"/>
                <a:sym typeface="Weibei-SC-Bold"/>
              </a:defRPr>
            </a:lvl1pPr>
          </a:lstStyle>
          <a:p>
            <a:pPr/>
            <a:r>
              <a:t>8月7日</a:t>
            </a:r>
          </a:p>
        </p:txBody>
      </p:sp>
      <p:sp>
        <p:nvSpPr>
          <p:cNvPr id="237" name="动态规划…"/>
          <p:cNvSpPr/>
          <p:nvPr/>
        </p:nvSpPr>
        <p:spPr>
          <a:xfrm>
            <a:off x="2471825" y="3873499"/>
            <a:ext cx="8061150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cap="all" spc="215" sz="5400">
                <a:solidFill>
                  <a:srgbClr val="000000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动态规划</a:t>
            </a:r>
          </a:p>
          <a:p>
            <a:pPr>
              <a:defRPr cap="all" spc="215" sz="5400">
                <a:solidFill>
                  <a:srgbClr val="000000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背包问题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8月8日"/>
          <p:cNvSpPr/>
          <p:nvPr>
            <p:ph type="title"/>
          </p:nvPr>
        </p:nvSpPr>
        <p:spPr>
          <a:xfrm>
            <a:off x="673100" y="169333"/>
            <a:ext cx="11658600" cy="3568701"/>
          </a:xfrm>
          <a:prstGeom prst="rect">
            <a:avLst/>
          </a:prstGeom>
        </p:spPr>
        <p:txBody>
          <a:bodyPr/>
          <a:lstStyle>
            <a:lvl1pPr>
              <a:defRPr>
                <a:latin typeface="Weibei-SC-Bold"/>
                <a:ea typeface="Weibei-SC-Bold"/>
                <a:cs typeface="Weibei-SC-Bold"/>
                <a:sym typeface="Weibei-SC-Bold"/>
              </a:defRPr>
            </a:lvl1pPr>
          </a:lstStyle>
          <a:p>
            <a:pPr/>
            <a:r>
              <a:t>8月8日</a:t>
            </a:r>
          </a:p>
        </p:txBody>
      </p:sp>
      <p:sp>
        <p:nvSpPr>
          <p:cNvPr id="240" name="竞赛题选讲"/>
          <p:cNvSpPr/>
          <p:nvPr/>
        </p:nvSpPr>
        <p:spPr>
          <a:xfrm>
            <a:off x="2471825" y="4349750"/>
            <a:ext cx="8061150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15" sz="5400">
                <a:solidFill>
                  <a:srgbClr val="000000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竞赛题选讲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参考：（next数组）http://www.ruanyifeng.com/blog/2013/05/Knuth%E2%80%93Morris%E2%80%93Pratt_algorithm.html…"/>
          <p:cNvSpPr/>
          <p:nvPr>
            <p:ph type="body" idx="13"/>
          </p:nvPr>
        </p:nvSpPr>
        <p:spPr>
          <a:xfrm>
            <a:off x="673100" y="2993238"/>
            <a:ext cx="11658601" cy="1374748"/>
          </a:xfrm>
          <a:prstGeom prst="rect">
            <a:avLst/>
          </a:prstGeom>
        </p:spPr>
        <p:txBody>
          <a:bodyPr/>
          <a:lstStyle/>
          <a:p>
            <a:pPr>
              <a:defRPr cap="none" spc="0" sz="2400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参考：（next数组）</a:t>
            </a:r>
            <a:r>
              <a:rPr u="sng">
                <a:hlinkClick r:id="rId2" invalidUrl="" action="" tgtFrame="" tooltip="" history="1" highlightClick="0" endSnd="0"/>
              </a:rPr>
              <a:t>http://www.ruanyifeng.com/blog/2013/05/Knuth%E2%80%93Morris%E2%80%93Pratt_algorithm.html</a:t>
            </a:r>
          </a:p>
          <a:p>
            <a:pPr>
              <a:defRPr cap="none" spc="0" sz="2400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（匹配）</a:t>
            </a:r>
            <a:r>
              <a:rPr u="sng">
                <a:hlinkClick r:id="rId3" invalidUrl="" action="" tgtFrame="" tooltip="" history="1" highlightClick="0" endSnd="0"/>
              </a:rPr>
              <a:t>http://blog.csdn.net/yutianzuijin/article/details/11954939/</a:t>
            </a:r>
          </a:p>
        </p:txBody>
      </p:sp>
      <p:sp>
        <p:nvSpPr>
          <p:cNvPr id="165" name="KMP算法"/>
          <p:cNvSpPr/>
          <p:nvPr>
            <p:ph type="title"/>
          </p:nvPr>
        </p:nvSpPr>
        <p:spPr>
          <a:xfrm>
            <a:off x="673099" y="900126"/>
            <a:ext cx="11658601" cy="1374748"/>
          </a:xfrm>
          <a:prstGeom prst="rect">
            <a:avLst/>
          </a:prstGeom>
        </p:spPr>
        <p:txBody>
          <a:bodyPr/>
          <a:lstStyle>
            <a:lvl1pPr defTabSz="315468">
              <a:defRPr spc="143" sz="7176">
                <a:latin typeface="Weibei-SC-Bold"/>
                <a:ea typeface="Weibei-SC-Bold"/>
                <a:cs typeface="Weibei-SC-Bold"/>
                <a:sym typeface="Weibei-SC-Bold"/>
              </a:defRPr>
            </a:lvl1pPr>
          </a:lstStyle>
          <a:p>
            <a:pPr/>
            <a:r>
              <a:t>KMP算法</a:t>
            </a:r>
          </a:p>
        </p:txBody>
      </p:sp>
      <p:sp>
        <p:nvSpPr>
          <p:cNvPr id="166" name="朴素（BF）字符串匹配"/>
          <p:cNvSpPr/>
          <p:nvPr/>
        </p:nvSpPr>
        <p:spPr>
          <a:xfrm>
            <a:off x="2808112" y="5086350"/>
            <a:ext cx="7388576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cap="all" spc="215" sz="54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朴素（BF）字符串匹配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1、匹配"/>
          <p:cNvSpPr/>
          <p:nvPr>
            <p:ph type="title"/>
          </p:nvPr>
        </p:nvSpPr>
        <p:spPr>
          <a:xfrm>
            <a:off x="673100" y="1212849"/>
            <a:ext cx="11658600" cy="749301"/>
          </a:xfrm>
          <a:prstGeom prst="rect">
            <a:avLst/>
          </a:prstGeom>
        </p:spPr>
        <p:txBody>
          <a:bodyPr/>
          <a:lstStyle>
            <a:lvl1pPr defTabSz="416052">
              <a:defRPr spc="72" sz="3640"/>
            </a:lvl1pPr>
          </a:lstStyle>
          <a:p>
            <a:pPr/>
            <a:r>
              <a:t>1、匹配</a:t>
            </a:r>
          </a:p>
        </p:txBody>
      </p:sp>
      <p:pic>
        <p:nvPicPr>
          <p:cNvPr id="169" name="屏幕快照 2017-07-24 下午2.09.42.png" descr="屏幕快照 2017-07-24 下午2.09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1218" y="2710514"/>
            <a:ext cx="6922364" cy="1221594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170" name="屏幕快照 2017-07-24 下午2.11.42.png" descr="屏幕快照 2017-07-24 下午2.11.4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1218" y="4693171"/>
            <a:ext cx="6922364" cy="1240424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bg2013050109.png" descr="bg20130501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0502" y="459604"/>
            <a:ext cx="5985790" cy="17539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bg2013050107 (2).png" descr="bg2013050107 (2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0502" y="2484208"/>
            <a:ext cx="5985790" cy="13486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bg2013050110.png" descr="bg201305011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0502" y="4103453"/>
            <a:ext cx="5985790" cy="14114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bg2013050112.png" descr="bg201305011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0502" y="5785532"/>
            <a:ext cx="5985790" cy="14406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bg2013050113.png" descr="bg201305011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40502" y="7496808"/>
            <a:ext cx="5985790" cy="1402920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相较于朴素匹配，KMP失配后会尽可能减少重复匹配过程。"/>
          <p:cNvSpPr/>
          <p:nvPr/>
        </p:nvSpPr>
        <p:spPr>
          <a:xfrm>
            <a:off x="7779758" y="4753255"/>
            <a:ext cx="4091618" cy="1644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spcBef>
                <a:spcPts val="3400"/>
              </a:spcBef>
              <a:defRPr spc="56" sz="2800"/>
            </a:lvl1pPr>
          </a:lstStyle>
          <a:p>
            <a:pPr/>
            <a:r>
              <a:t>       相较于朴素匹配，KMP失配后会尽可能减少重复匹配过程。</a:t>
            </a:r>
          </a:p>
        </p:txBody>
      </p:sp>
      <p:graphicFrame>
        <p:nvGraphicFramePr>
          <p:cNvPr id="178" name="表格"/>
          <p:cNvGraphicFramePr/>
          <p:nvPr/>
        </p:nvGraphicFramePr>
        <p:xfrm>
          <a:off x="7335096" y="901423"/>
          <a:ext cx="4980942" cy="870339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946648"/>
                <a:gridCol w="521644"/>
                <a:gridCol w="544625"/>
                <a:gridCol w="531148"/>
                <a:gridCol w="509549"/>
                <a:gridCol w="518764"/>
                <a:gridCol w="499066"/>
                <a:gridCol w="500449"/>
                <a:gridCol w="462896"/>
              </a:tblGrid>
              <a:tr h="435169">
                <a:tc>
                  <a:txBody>
                    <a:bodyPr/>
                    <a:lstStyle/>
                    <a:p>
                      <a:pPr defTabSz="914400">
                        <a:defRPr b="0" cap="none" spc="0" sz="2200">
                          <a:sym typeface="Avenir Next Demi 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Demi Bold"/>
                        </a:rPr>
                        <a:t>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Demi Bold"/>
                        </a:rPr>
                        <a:t>B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Demi Bold"/>
                        </a:rPr>
                        <a:t>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Demi Bold"/>
                        </a:rPr>
                        <a:t>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Demi Bold"/>
                        </a:rPr>
                        <a:t>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Demi Bold"/>
                        </a:rPr>
                        <a:t>B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Demi Bold"/>
                        </a:rPr>
                        <a:t>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cap="none" spc="0" sz="2200">
                          <a:sym typeface="Avenir Next Demi 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35169"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next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79" name="移动位数 =…"/>
          <p:cNvSpPr/>
          <p:nvPr/>
        </p:nvSpPr>
        <p:spPr>
          <a:xfrm>
            <a:off x="6966151" y="2788646"/>
            <a:ext cx="5266527" cy="955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/>
            <a:r>
              <a:t>移动位数 = </a:t>
            </a:r>
          </a:p>
          <a:p>
            <a:pPr algn="l"/>
            <a:r>
              <a:t>   已匹配的字符数 - 对应的部分匹配值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2、next数组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16052">
              <a:defRPr spc="72" sz="3640"/>
            </a:lvl1pPr>
          </a:lstStyle>
          <a:p>
            <a:pPr/>
            <a:r>
              <a:t>2、next数组</a:t>
            </a:r>
          </a:p>
        </p:txBody>
      </p:sp>
      <p:sp>
        <p:nvSpPr>
          <p:cNvPr id="182" name="“部分匹配值”（NEXT）就是&quot;前缀&quot;和&quot;后缀&quot;的最长的共有元素的长度。"/>
          <p:cNvSpPr/>
          <p:nvPr/>
        </p:nvSpPr>
        <p:spPr>
          <a:xfrm>
            <a:off x="605726" y="1252677"/>
            <a:ext cx="11793348" cy="618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spcBef>
                <a:spcPts val="3400"/>
              </a:spcBef>
              <a:defRPr spc="56" sz="2800"/>
            </a:lvl1pPr>
          </a:lstStyle>
          <a:p>
            <a:pPr/>
            <a:r>
              <a:t>“部分匹配值”（NEXT）就是"前缀"和"后缀"的最长的共有元素的长度。</a:t>
            </a:r>
          </a:p>
        </p:txBody>
      </p:sp>
      <p:pic>
        <p:nvPicPr>
          <p:cNvPr id="183" name="bg2013050114.png" descr="bg20130501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3550" y="2009854"/>
            <a:ext cx="6997701" cy="2565401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● &quot;A&quot;的前缀和后缀都为空集，共有元素的长度为0；…"/>
          <p:cNvSpPr/>
          <p:nvPr/>
        </p:nvSpPr>
        <p:spPr>
          <a:xfrm>
            <a:off x="757413" y="4713586"/>
            <a:ext cx="11489974" cy="4790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>
                <a:solidFill>
                  <a:srgbClr val="000000"/>
                </a:solidFill>
              </a:defRPr>
            </a:pPr>
            <a:r>
              <a:t>● "A"的前缀和后缀都为空集，共有元素的长度为0；</a:t>
            </a:r>
          </a:p>
          <a:p>
            <a:pPr algn="l">
              <a:defRPr>
                <a:solidFill>
                  <a:srgbClr val="000000"/>
                </a:solidFill>
              </a:defRPr>
            </a:pPr>
            <a:r>
              <a:t>● "AB"的前缀为[A]，后缀为[B]，共有元素的长度为0；</a:t>
            </a:r>
          </a:p>
          <a:p>
            <a:pPr algn="l">
              <a:defRPr>
                <a:solidFill>
                  <a:srgbClr val="000000"/>
                </a:solidFill>
              </a:defRPr>
            </a:pPr>
            <a:r>
              <a:t>● "ABC"的前缀为[A, AB]，后缀为[BC, C]，共有元素的长度0；</a:t>
            </a:r>
          </a:p>
          <a:p>
            <a:pPr algn="l">
              <a:defRPr>
                <a:solidFill>
                  <a:srgbClr val="000000"/>
                </a:solidFill>
              </a:defRPr>
            </a:pPr>
            <a:r>
              <a:t>● "ABCD"的前缀为[A, AB, ABC]，后缀为[BCD, CD, D]，共有元素的长度为0；</a:t>
            </a:r>
          </a:p>
          <a:p>
            <a:pPr algn="l">
              <a:defRPr>
                <a:solidFill>
                  <a:srgbClr val="000000"/>
                </a:solidFill>
              </a:defRPr>
            </a:pPr>
            <a:r>
              <a:t>● "ABCDA"的前缀为[A, AB, ABC, ABCD]，后缀为[BCDA, CDA, DA, A]，共有元素为"A"，长度为1；</a:t>
            </a:r>
          </a:p>
          <a:p>
            <a:pPr algn="l">
              <a:defRPr>
                <a:solidFill>
                  <a:srgbClr val="000000"/>
                </a:solidFill>
              </a:defRPr>
            </a:pPr>
            <a:r>
              <a:t>● "ABCDAB"的前缀为[A, AB, ABC, ABCD, ABCDA]，后缀为[BCDAB, CDAB, DAB, AB, B]，共有元素为"AB"，长度为2；</a:t>
            </a:r>
          </a:p>
          <a:p>
            <a:pPr algn="l">
              <a:defRPr>
                <a:solidFill>
                  <a:srgbClr val="000000"/>
                </a:solidFill>
              </a:defRPr>
            </a:pPr>
            <a:r>
              <a:t>● "ABCDABD"的前缀为[A, AB, ABC, ABCD, ABCDA, ABCDAB]，后缀为[BCDABD, CDABD, DABD, ABD, BD, D]，共有元素的长度为0。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字典树"/>
          <p:cNvSpPr/>
          <p:nvPr>
            <p:ph type="title"/>
          </p:nvPr>
        </p:nvSpPr>
        <p:spPr>
          <a:xfrm>
            <a:off x="0" y="554710"/>
            <a:ext cx="13004801" cy="1706438"/>
          </a:xfrm>
          <a:prstGeom prst="rect">
            <a:avLst/>
          </a:prstGeom>
        </p:spPr>
        <p:txBody>
          <a:bodyPr/>
          <a:lstStyle>
            <a:lvl1pPr defTabSz="393192">
              <a:defRPr spc="178" sz="8944">
                <a:latin typeface="Weibei-SC-Bold"/>
                <a:ea typeface="Weibei-SC-Bold"/>
                <a:cs typeface="Weibei-SC-Bold"/>
                <a:sym typeface="Weibei-SC-Bold"/>
              </a:defRPr>
            </a:lvl1pPr>
          </a:lstStyle>
          <a:p>
            <a:pPr/>
            <a:r>
              <a:t>字典树</a:t>
            </a:r>
          </a:p>
        </p:txBody>
      </p:sp>
      <p:pic>
        <p:nvPicPr>
          <p:cNvPr id="187" name="u=2058387918,3812978645&amp;fm=214&amp;gp=0.jpg" descr="u=2058387918,3812978645&amp;fm=214&amp;gp=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4250" y="2584061"/>
            <a:ext cx="6014549" cy="5115823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struct node {…"/>
          <p:cNvSpPr/>
          <p:nvPr/>
        </p:nvSpPr>
        <p:spPr>
          <a:xfrm>
            <a:off x="6944391" y="4030672"/>
            <a:ext cx="5752675" cy="222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struct node {</a:t>
            </a:r>
          </a:p>
          <a:p>
            <a:pPr algn="l"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    bool end;     //单词结束标记</a:t>
            </a:r>
          </a:p>
          <a:p>
            <a:pPr algn="l"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    node *s[26];  //子节点指针</a:t>
            </a:r>
          </a:p>
          <a:p>
            <a:pPr algn="l"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    char c; //节点字符（可以去除）</a:t>
            </a:r>
          </a:p>
          <a:p>
            <a:pPr algn="l"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AC自动机"/>
          <p:cNvSpPr/>
          <p:nvPr>
            <p:ph type="title"/>
          </p:nvPr>
        </p:nvSpPr>
        <p:spPr>
          <a:xfrm>
            <a:off x="345404" y="237513"/>
            <a:ext cx="12313991" cy="1455374"/>
          </a:xfrm>
          <a:prstGeom prst="rect">
            <a:avLst/>
          </a:prstGeom>
        </p:spPr>
        <p:txBody>
          <a:bodyPr/>
          <a:lstStyle>
            <a:lvl1pPr defTabSz="333756">
              <a:defRPr spc="151" sz="7592">
                <a:latin typeface="Weibei-SC-Bold"/>
                <a:ea typeface="Weibei-SC-Bold"/>
                <a:cs typeface="Weibei-SC-Bold"/>
                <a:sym typeface="Weibei-SC-Bold"/>
              </a:defRPr>
            </a:lvl1pPr>
          </a:lstStyle>
          <a:p>
            <a:pPr/>
            <a:r>
              <a:t>AC自动机</a:t>
            </a:r>
          </a:p>
        </p:txBody>
      </p:sp>
      <p:sp>
        <p:nvSpPr>
          <p:cNvPr id="191" name="struct node {…"/>
          <p:cNvSpPr/>
          <p:nvPr/>
        </p:nvSpPr>
        <p:spPr>
          <a:xfrm>
            <a:off x="1724000" y="6478287"/>
            <a:ext cx="5752675" cy="2667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struct node {</a:t>
            </a:r>
          </a:p>
          <a:p>
            <a:pPr algn="l"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    bool end;     //单词结束标记</a:t>
            </a:r>
          </a:p>
          <a:p>
            <a:pPr algn="l"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    node *s[26];  //子节点指针</a:t>
            </a:r>
          </a:p>
          <a:p>
            <a:pPr algn="l"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    char c; //节点字符（可以去除）</a:t>
            </a:r>
          </a:p>
          <a:p>
            <a:pPr algn="l"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    node *fail;   //失配指针</a:t>
            </a:r>
          </a:p>
          <a:p>
            <a:pPr algn="l"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pic>
        <p:nvPicPr>
          <p:cNvPr id="192" name="f703738da977391216f0ead8f1198618377ae2b1.jpg" descr="f703738da977391216f0ead8f1198618377ae2b1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11950"/>
          <a:stretch>
            <a:fillRect/>
          </a:stretch>
        </p:blipFill>
        <p:spPr>
          <a:xfrm>
            <a:off x="570247" y="2571594"/>
            <a:ext cx="7175501" cy="3891442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参考：http://www.cppblog.com/mythit/archive/2009/04/21/80633.html…"/>
          <p:cNvSpPr/>
          <p:nvPr/>
        </p:nvSpPr>
        <p:spPr>
          <a:xfrm>
            <a:off x="1468170" y="1608537"/>
            <a:ext cx="10068460" cy="947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参考：</a:t>
            </a:r>
            <a:r>
              <a:rPr u="sng">
                <a:hlinkClick r:id="rId3" invalidUrl="" action="" tgtFrame="" tooltip="" history="1" highlightClick="0" endSnd="0"/>
              </a:rPr>
              <a:t>http://www.cppblog.com/mythit/archive/2009/04/21/80633.html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http://blog.csdn.net/niushuai666/article/details/7002823</a:t>
            </a:r>
          </a:p>
        </p:txBody>
      </p:sp>
      <p:sp>
        <p:nvSpPr>
          <p:cNvPr id="194" name="原理"/>
          <p:cNvSpPr/>
          <p:nvPr/>
        </p:nvSpPr>
        <p:spPr>
          <a:xfrm>
            <a:off x="9805206" y="2920812"/>
            <a:ext cx="115062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cap="all" spc="79" sz="4000">
                <a:latin typeface="Weibei-SC-Bold"/>
                <a:ea typeface="Weibei-SC-Bold"/>
                <a:cs typeface="Weibei-SC-Bold"/>
                <a:sym typeface="Weibei-SC-Bold"/>
              </a:defRPr>
            </a:lvl1pPr>
          </a:lstStyle>
          <a:p>
            <a:pPr/>
            <a:r>
              <a:t>原理</a:t>
            </a:r>
          </a:p>
        </p:txBody>
      </p:sp>
      <p:sp>
        <p:nvSpPr>
          <p:cNvPr id="195" name="●前缀&amp;后缀…"/>
          <p:cNvSpPr/>
          <p:nvPr/>
        </p:nvSpPr>
        <p:spPr>
          <a:xfrm>
            <a:off x="8719356" y="4114799"/>
            <a:ext cx="3322321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cap="all" spc="79" sz="4000">
                <a:latin typeface="Weibei-SC-Bold"/>
                <a:ea typeface="Weibei-SC-Bold"/>
                <a:cs typeface="Weibei-SC-Bold"/>
                <a:sym typeface="Weibei-SC-Bold"/>
              </a:defRPr>
            </a:pPr>
            <a:r>
              <a:t>●前缀&amp;后缀</a:t>
            </a:r>
          </a:p>
          <a:p>
            <a:pPr algn="l">
              <a:defRPr cap="all" spc="79" sz="4000">
                <a:latin typeface="Weibei-SC-Bold"/>
                <a:ea typeface="Weibei-SC-Bold"/>
                <a:cs typeface="Weibei-SC-Bold"/>
                <a:sym typeface="Weibei-SC-Bold"/>
              </a:defRPr>
            </a:pPr>
            <a:r>
              <a:t>●广搜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string和STL库"/>
          <p:cNvSpPr/>
          <p:nvPr>
            <p:ph type="title"/>
          </p:nvPr>
        </p:nvSpPr>
        <p:spPr>
          <a:xfrm>
            <a:off x="345404" y="237513"/>
            <a:ext cx="12313991" cy="1455374"/>
          </a:xfrm>
          <a:prstGeom prst="rect">
            <a:avLst/>
          </a:prstGeom>
        </p:spPr>
        <p:txBody>
          <a:bodyPr/>
          <a:lstStyle>
            <a:lvl1pPr defTabSz="333756">
              <a:defRPr spc="151" sz="7592">
                <a:latin typeface="Weibei-SC-Bold"/>
                <a:ea typeface="Weibei-SC-Bold"/>
                <a:cs typeface="Weibei-SC-Bold"/>
                <a:sym typeface="Weibei-SC-Bold"/>
              </a:defRPr>
            </a:lvl1pPr>
          </a:lstStyle>
          <a:p>
            <a:pPr/>
            <a:r>
              <a:t>Cstring和STL库</a:t>
            </a:r>
          </a:p>
        </p:txBody>
      </p:sp>
      <p:sp>
        <p:nvSpPr>
          <p:cNvPr id="198" name="http://www.cnblogs.com/xFreedom/archive/2011/05/16/2048037.html"/>
          <p:cNvSpPr/>
          <p:nvPr/>
        </p:nvSpPr>
        <p:spPr>
          <a:xfrm>
            <a:off x="1569059" y="1707228"/>
            <a:ext cx="986668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http://www.cnblogs.com/xFreedom/archive/2011/05/16/2048037.html</a:t>
            </a:r>
          </a:p>
        </p:txBody>
      </p:sp>
      <p:sp>
        <p:nvSpPr>
          <p:cNvPr id="199" name="● string(const char *s);…"/>
          <p:cNvSpPr/>
          <p:nvPr/>
        </p:nvSpPr>
        <p:spPr>
          <a:xfrm>
            <a:off x="2800527" y="3454400"/>
            <a:ext cx="7722408" cy="424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spcBef>
                <a:spcPts val="3400"/>
              </a:spcBef>
              <a:defRPr spc="56" sz="2800"/>
            </a:pPr>
            <a:r>
              <a:t>● string(const char *s);</a:t>
            </a:r>
          </a:p>
          <a:p>
            <a:pPr algn="l">
              <a:spcBef>
                <a:spcPts val="3400"/>
              </a:spcBef>
              <a:defRPr spc="56" sz="2800"/>
            </a:pPr>
            <a:r>
              <a:t>● int length();</a:t>
            </a:r>
          </a:p>
          <a:p>
            <a:pPr algn="l">
              <a:spcBef>
                <a:spcPts val="3400"/>
              </a:spcBef>
              <a:defRPr spc="56" sz="2800"/>
            </a:pPr>
            <a:r>
              <a:t>● string substr(int pos = 0,int n = npos) </a:t>
            </a:r>
          </a:p>
          <a:p>
            <a:pPr algn="l">
              <a:spcBef>
                <a:spcPts val="3400"/>
              </a:spcBef>
              <a:defRPr spc="56" sz="2800"/>
            </a:pPr>
            <a:r>
              <a:t>● int find(const char *s, int pos = 0) const;</a:t>
            </a:r>
          </a:p>
          <a:p>
            <a:pPr algn="l">
              <a:spcBef>
                <a:spcPts val="3400"/>
              </a:spcBef>
              <a:defRPr spc="56" sz="2800"/>
            </a:pPr>
            <a:r>
              <a:t>● string &amp;replace(int p0, int n0,const char *s);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